
<file path=[Content_Types].xml><?xml version="1.0" encoding="utf-8"?>
<Types xmlns="http://schemas.openxmlformats.org/package/2006/content-types"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Default Extension="jpeg" ContentType="image/jpeg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s/slide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75" d="100"/>
          <a:sy n="75" d="100"/>
        </p:scale>
        <p:origin x="-130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altLang="zh-CN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altLang="zh-CN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9829D-4FB2-064D-A563-C0F010956F68}" type="datetimeFigureOut">
              <a:rPr lang="en-US" smtClean="0"/>
              <a:t>4/17/12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4B93460-C625-4848-A6C7-EB63D068A63C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altLang="zh-CN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altLang="zh-CN" smtClean="0"/>
              <a:t>Click to edit Master text styles</a:t>
            </a:r>
          </a:p>
          <a:p>
            <a:pPr lvl="1" eaLnBrk="1" latinLnBrk="0" hangingPunct="1"/>
            <a:r>
              <a:rPr lang="en-US" altLang="zh-CN" smtClean="0"/>
              <a:t>Second level</a:t>
            </a:r>
          </a:p>
          <a:p>
            <a:pPr lvl="2" eaLnBrk="1" latinLnBrk="0" hangingPunct="1"/>
            <a:r>
              <a:rPr lang="en-US" altLang="zh-CN" smtClean="0"/>
              <a:t>Third level</a:t>
            </a:r>
          </a:p>
          <a:p>
            <a:pPr lvl="3" eaLnBrk="1" latinLnBrk="0" hangingPunct="1"/>
            <a:r>
              <a:rPr lang="en-US" altLang="zh-CN" smtClean="0"/>
              <a:t>Fourth level</a:t>
            </a:r>
          </a:p>
          <a:p>
            <a:pPr lvl="4" eaLnBrk="1" latinLnBrk="0" hangingPunct="1"/>
            <a:r>
              <a:rPr lang="en-US" altLang="zh-CN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9829D-4FB2-064D-A563-C0F010956F68}" type="datetimeFigureOut">
              <a:rPr lang="en-US" smtClean="0"/>
              <a:t>4/17/12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93460-C625-4848-A6C7-EB63D068A6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altLang="zh-CN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altLang="zh-CN" smtClean="0"/>
              <a:t>Click to edit Master text styles</a:t>
            </a:r>
          </a:p>
          <a:p>
            <a:pPr lvl="1" eaLnBrk="1" latinLnBrk="0" hangingPunct="1"/>
            <a:r>
              <a:rPr lang="en-US" altLang="zh-CN" smtClean="0"/>
              <a:t>Second level</a:t>
            </a:r>
          </a:p>
          <a:p>
            <a:pPr lvl="2" eaLnBrk="1" latinLnBrk="0" hangingPunct="1"/>
            <a:r>
              <a:rPr lang="en-US" altLang="zh-CN" smtClean="0"/>
              <a:t>Third level</a:t>
            </a:r>
          </a:p>
          <a:p>
            <a:pPr lvl="3" eaLnBrk="1" latinLnBrk="0" hangingPunct="1"/>
            <a:r>
              <a:rPr lang="en-US" altLang="zh-CN" smtClean="0"/>
              <a:t>Fourth level</a:t>
            </a:r>
          </a:p>
          <a:p>
            <a:pPr lvl="4" eaLnBrk="1" latinLnBrk="0" hangingPunct="1"/>
            <a:r>
              <a:rPr lang="en-US" altLang="zh-CN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9829D-4FB2-064D-A563-C0F010956F68}" type="datetimeFigureOut">
              <a:rPr lang="en-US" smtClean="0"/>
              <a:t>4/17/12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93460-C625-4848-A6C7-EB63D068A6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altLang="zh-CN" smtClean="0"/>
              <a:t>Click to edit Master text styles</a:t>
            </a:r>
          </a:p>
          <a:p>
            <a:pPr lvl="1" eaLnBrk="1" latinLnBrk="0" hangingPunct="1"/>
            <a:r>
              <a:rPr lang="en-US" altLang="zh-CN" smtClean="0"/>
              <a:t>Second level</a:t>
            </a:r>
          </a:p>
          <a:p>
            <a:pPr lvl="2" eaLnBrk="1" latinLnBrk="0" hangingPunct="1"/>
            <a:r>
              <a:rPr lang="en-US" altLang="zh-CN" smtClean="0"/>
              <a:t>Third level</a:t>
            </a:r>
          </a:p>
          <a:p>
            <a:pPr lvl="3" eaLnBrk="1" latinLnBrk="0" hangingPunct="1"/>
            <a:r>
              <a:rPr lang="en-US" altLang="zh-CN" smtClean="0"/>
              <a:t>Fourth level</a:t>
            </a:r>
          </a:p>
          <a:p>
            <a:pPr lvl="4" eaLnBrk="1" latinLnBrk="0" hangingPunct="1"/>
            <a:r>
              <a:rPr lang="en-US" altLang="zh-CN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A69829D-4FB2-064D-A563-C0F010956F68}" type="datetimeFigureOut">
              <a:rPr lang="en-US" smtClean="0"/>
              <a:t>4/17/12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D4B93460-C625-4848-A6C7-EB63D068A63C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altLang="zh-CN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9829D-4FB2-064D-A563-C0F010956F68}" type="datetimeFigureOut">
              <a:rPr lang="en-US" smtClean="0"/>
              <a:t>4/17/12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93460-C625-4848-A6C7-EB63D068A63C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altLang="zh-CN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altLang="zh-CN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9829D-4FB2-064D-A563-C0F010956F68}" type="datetimeFigureOut">
              <a:rPr lang="en-US" smtClean="0"/>
              <a:t>4/17/12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93460-C625-4848-A6C7-EB63D068A63C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altLang="zh-CN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altLang="zh-CN" smtClean="0"/>
              <a:t>Click to edit Master text styles</a:t>
            </a:r>
          </a:p>
          <a:p>
            <a:pPr lvl="1" eaLnBrk="1" latinLnBrk="0" hangingPunct="1"/>
            <a:r>
              <a:rPr lang="en-US" altLang="zh-CN" smtClean="0"/>
              <a:t>Second level</a:t>
            </a:r>
          </a:p>
          <a:p>
            <a:pPr lvl="2" eaLnBrk="1" latinLnBrk="0" hangingPunct="1"/>
            <a:r>
              <a:rPr lang="en-US" altLang="zh-CN" smtClean="0"/>
              <a:t>Third level</a:t>
            </a:r>
          </a:p>
          <a:p>
            <a:pPr lvl="3" eaLnBrk="1" latinLnBrk="0" hangingPunct="1"/>
            <a:r>
              <a:rPr lang="en-US" altLang="zh-CN" smtClean="0"/>
              <a:t>Fourth level</a:t>
            </a:r>
          </a:p>
          <a:p>
            <a:pPr lvl="4" eaLnBrk="1" latinLnBrk="0" hangingPunct="1"/>
            <a:r>
              <a:rPr lang="en-US" altLang="zh-CN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altLang="zh-CN" smtClean="0"/>
              <a:t>Click to edit Master text styles</a:t>
            </a:r>
          </a:p>
          <a:p>
            <a:pPr lvl="1" eaLnBrk="1" latinLnBrk="0" hangingPunct="1"/>
            <a:r>
              <a:rPr lang="en-US" altLang="zh-CN" smtClean="0"/>
              <a:t>Second level</a:t>
            </a:r>
          </a:p>
          <a:p>
            <a:pPr lvl="2" eaLnBrk="1" latinLnBrk="0" hangingPunct="1"/>
            <a:r>
              <a:rPr lang="en-US" altLang="zh-CN" smtClean="0"/>
              <a:t>Third level</a:t>
            </a:r>
          </a:p>
          <a:p>
            <a:pPr lvl="3" eaLnBrk="1" latinLnBrk="0" hangingPunct="1"/>
            <a:r>
              <a:rPr lang="en-US" altLang="zh-CN" smtClean="0"/>
              <a:t>Fourth level</a:t>
            </a:r>
          </a:p>
          <a:p>
            <a:pPr lvl="4" eaLnBrk="1" latinLnBrk="0" hangingPunct="1"/>
            <a:r>
              <a:rPr lang="en-US" altLang="zh-CN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93460-C625-4848-A6C7-EB63D068A63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9829D-4FB2-064D-A563-C0F010956F68}" type="datetimeFigureOut">
              <a:rPr lang="en-US" smtClean="0"/>
              <a:t>4/17/12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altLang="zh-CN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altLang="zh-CN" smtClean="0"/>
              <a:t>Click to edit Master text styles</a:t>
            </a:r>
          </a:p>
          <a:p>
            <a:pPr lvl="1" eaLnBrk="1" latinLnBrk="0" hangingPunct="1"/>
            <a:r>
              <a:rPr lang="en-US" altLang="zh-CN" smtClean="0"/>
              <a:t>Second level</a:t>
            </a:r>
          </a:p>
          <a:p>
            <a:pPr lvl="2" eaLnBrk="1" latinLnBrk="0" hangingPunct="1"/>
            <a:r>
              <a:rPr lang="en-US" altLang="zh-CN" smtClean="0"/>
              <a:t>Third level</a:t>
            </a:r>
          </a:p>
          <a:p>
            <a:pPr lvl="3" eaLnBrk="1" latinLnBrk="0" hangingPunct="1"/>
            <a:r>
              <a:rPr lang="en-US" altLang="zh-CN" smtClean="0"/>
              <a:t>Fourth level</a:t>
            </a:r>
          </a:p>
          <a:p>
            <a:pPr lvl="4" eaLnBrk="1" latinLnBrk="0" hangingPunct="1"/>
            <a:r>
              <a:rPr lang="en-US" altLang="zh-CN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altLang="zh-CN" smtClean="0"/>
              <a:t>Click to edit Master text styles</a:t>
            </a:r>
          </a:p>
          <a:p>
            <a:pPr lvl="1" eaLnBrk="1" latinLnBrk="0" hangingPunct="1"/>
            <a:r>
              <a:rPr lang="en-US" altLang="zh-CN" smtClean="0"/>
              <a:t>Second level</a:t>
            </a:r>
          </a:p>
          <a:p>
            <a:pPr lvl="2" eaLnBrk="1" latinLnBrk="0" hangingPunct="1"/>
            <a:r>
              <a:rPr lang="en-US" altLang="zh-CN" smtClean="0"/>
              <a:t>Third level</a:t>
            </a:r>
          </a:p>
          <a:p>
            <a:pPr lvl="3" eaLnBrk="1" latinLnBrk="0" hangingPunct="1"/>
            <a:r>
              <a:rPr lang="en-US" altLang="zh-CN" smtClean="0"/>
              <a:t>Fourth level</a:t>
            </a:r>
          </a:p>
          <a:p>
            <a:pPr lvl="4" eaLnBrk="1" latinLnBrk="0" hangingPunct="1"/>
            <a:r>
              <a:rPr lang="en-US" altLang="zh-CN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altLang="zh-CN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altLang="zh-CN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9829D-4FB2-064D-A563-C0F010956F68}" type="datetimeFigureOut">
              <a:rPr lang="en-US" smtClean="0"/>
              <a:t>4/17/12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93460-C625-4848-A6C7-EB63D068A63C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altLang="zh-CN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9829D-4FB2-064D-A563-C0F010956F68}" type="datetimeFigureOut">
              <a:rPr lang="en-US" smtClean="0"/>
              <a:t>4/17/12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93460-C625-4848-A6C7-EB63D068A6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altLang="zh-CN" smtClean="0"/>
              <a:t>Click to edit Master text styles</a:t>
            </a:r>
          </a:p>
          <a:p>
            <a:pPr lvl="1" eaLnBrk="1" latinLnBrk="0" hangingPunct="1"/>
            <a:r>
              <a:rPr lang="en-US" altLang="zh-CN" smtClean="0"/>
              <a:t>Second level</a:t>
            </a:r>
          </a:p>
          <a:p>
            <a:pPr lvl="2" eaLnBrk="1" latinLnBrk="0" hangingPunct="1"/>
            <a:r>
              <a:rPr lang="en-US" altLang="zh-CN" smtClean="0"/>
              <a:t>Third level</a:t>
            </a:r>
          </a:p>
          <a:p>
            <a:pPr lvl="3" eaLnBrk="1" latinLnBrk="0" hangingPunct="1"/>
            <a:r>
              <a:rPr lang="en-US" altLang="zh-CN" smtClean="0"/>
              <a:t>Fourth level</a:t>
            </a:r>
          </a:p>
          <a:p>
            <a:pPr lvl="4" eaLnBrk="1" latinLnBrk="0" hangingPunct="1"/>
            <a:r>
              <a:rPr lang="en-US" altLang="zh-CN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altLang="zh-CN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altLang="zh-CN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A69829D-4FB2-064D-A563-C0F010956F68}" type="datetimeFigureOut">
              <a:rPr lang="en-US" smtClean="0"/>
              <a:t>4/17/12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4B93460-C625-4848-A6C7-EB63D068A63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altLang="zh-CN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altLang="zh-CN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altLang="zh-CN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9829D-4FB2-064D-A563-C0F010956F68}" type="datetimeFigureOut">
              <a:rPr lang="en-US" smtClean="0"/>
              <a:t>4/17/12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4B93460-C625-4848-A6C7-EB63D068A63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altLang="zh-CN" smtClean="0"/>
              <a:t>Click to edit Master text styles</a:t>
            </a:r>
          </a:p>
          <a:p>
            <a:pPr lvl="1" eaLnBrk="1" latinLnBrk="0" hangingPunct="1"/>
            <a:r>
              <a:rPr kumimoji="0" lang="en-US" altLang="zh-CN" smtClean="0"/>
              <a:t>Second level</a:t>
            </a:r>
          </a:p>
          <a:p>
            <a:pPr lvl="2" eaLnBrk="1" latinLnBrk="0" hangingPunct="1"/>
            <a:r>
              <a:rPr kumimoji="0" lang="en-US" altLang="zh-CN" smtClean="0"/>
              <a:t>Third level</a:t>
            </a:r>
          </a:p>
          <a:p>
            <a:pPr lvl="3" eaLnBrk="1" latinLnBrk="0" hangingPunct="1"/>
            <a:r>
              <a:rPr kumimoji="0" lang="en-US" altLang="zh-CN" smtClean="0"/>
              <a:t>Fourth level</a:t>
            </a:r>
          </a:p>
          <a:p>
            <a:pPr lvl="4" eaLnBrk="1" latinLnBrk="0" hangingPunct="1"/>
            <a:r>
              <a:rPr kumimoji="0" lang="en-US" altLang="zh-CN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A69829D-4FB2-064D-A563-C0F010956F68}" type="datetimeFigureOut">
              <a:rPr lang="en-US" smtClean="0"/>
              <a:t>4/17/12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D4B93460-C625-4848-A6C7-EB63D068A63C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altLang="zh-CN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 smtClean="0"/>
              <a:t>《</a:t>
            </a:r>
            <a:r>
              <a:rPr lang="zh-CN" altLang="en-US" dirty="0" smtClean="0"/>
              <a:t>雷雨</a:t>
            </a:r>
            <a:r>
              <a:rPr lang="en-US" altLang="zh-CN" dirty="0" smtClean="0"/>
              <a:t>》</a:t>
            </a:r>
            <a:r>
              <a:rPr lang="zh-CN" altLang="en-US" smtClean="0"/>
              <a:t>主题总评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0133" y="1523999"/>
            <a:ext cx="8466667" cy="5113867"/>
          </a:xfrm>
        </p:spPr>
        <p:txBody>
          <a:bodyPr numCol="2">
            <a:normAutofit/>
          </a:bodyPr>
          <a:lstStyle/>
          <a:p>
            <a:r>
              <a:rPr lang="zh-CN" altLang="en-US" dirty="0" smtClean="0"/>
              <a:t>突破</a:t>
            </a:r>
            <a:endParaRPr lang="en-GB" altLang="zh-CN" dirty="0" smtClean="0"/>
          </a:p>
          <a:p>
            <a:r>
              <a:rPr lang="zh-CN" altLang="en-US" dirty="0" smtClean="0"/>
              <a:t>好人有好报、</a:t>
            </a:r>
            <a:endParaRPr lang="en-GB" altLang="zh-CN" dirty="0" smtClean="0"/>
          </a:p>
          <a:p>
            <a:r>
              <a:rPr lang="zh-CN" altLang="en-US" dirty="0" smtClean="0"/>
              <a:t>恶人有恶报的戏剧模式</a:t>
            </a:r>
            <a:endParaRPr lang="en-GB" altLang="zh-CN" dirty="0" smtClean="0"/>
          </a:p>
          <a:p>
            <a:r>
              <a:rPr lang="zh-CN" altLang="en-US" dirty="0" smtClean="0"/>
              <a:t>一幅复杂多变的人生图画</a:t>
            </a:r>
            <a:endParaRPr lang="en-GB" altLang="zh-CN" dirty="0" smtClean="0"/>
          </a:p>
          <a:p>
            <a:r>
              <a:rPr lang="zh-CN" altLang="en-US" dirty="0" smtClean="0"/>
              <a:t>周冲和四凤：</a:t>
            </a:r>
            <a:endParaRPr lang="en-GB" altLang="zh-CN" dirty="0" smtClean="0"/>
          </a:p>
          <a:p>
            <a:r>
              <a:rPr lang="zh-CN" altLang="en-US" dirty="0" smtClean="0"/>
              <a:t>单纯、可爱</a:t>
            </a:r>
            <a:endParaRPr lang="en-GB" altLang="zh-CN" dirty="0" smtClean="0"/>
          </a:p>
          <a:p>
            <a:r>
              <a:rPr lang="zh-CN" altLang="en-US" dirty="0" smtClean="0"/>
              <a:t>悲惨</a:t>
            </a:r>
            <a:endParaRPr lang="en-GB" altLang="zh-CN" dirty="0" smtClean="0"/>
          </a:p>
          <a:p>
            <a:r>
              <a:rPr lang="zh-CN" altLang="en-US" dirty="0" smtClean="0"/>
              <a:t>周萍：</a:t>
            </a:r>
            <a:endParaRPr lang="en-GB" altLang="zh-CN" dirty="0" smtClean="0"/>
          </a:p>
          <a:p>
            <a:r>
              <a:rPr lang="zh-CN" altLang="en-US" dirty="0" smtClean="0"/>
              <a:t>爱情</a:t>
            </a:r>
            <a:endParaRPr lang="en-GB" altLang="zh-CN" dirty="0" smtClean="0"/>
          </a:p>
          <a:p>
            <a:r>
              <a:rPr lang="zh-CN" altLang="en-US" dirty="0" smtClean="0"/>
              <a:t>自杀</a:t>
            </a:r>
            <a:endParaRPr lang="en-GB" altLang="zh-CN" dirty="0" smtClean="0"/>
          </a:p>
          <a:p>
            <a:r>
              <a:rPr lang="zh-CN" altLang="en-US" dirty="0" smtClean="0"/>
              <a:t>繁漪：</a:t>
            </a:r>
            <a:endParaRPr lang="en-GB" altLang="zh-CN" dirty="0" smtClean="0"/>
          </a:p>
          <a:p>
            <a:r>
              <a:rPr lang="zh-CN" altLang="en-US" dirty="0" smtClean="0"/>
              <a:t>热烈追求</a:t>
            </a:r>
            <a:endParaRPr lang="en-GB" altLang="zh-CN" dirty="0" smtClean="0"/>
          </a:p>
          <a:p>
            <a:r>
              <a:rPr lang="zh-CN" altLang="en-US" dirty="0" smtClean="0"/>
              <a:t>悲剧</a:t>
            </a:r>
            <a:endParaRPr lang="en-GB" altLang="zh-CN" dirty="0" smtClean="0"/>
          </a:p>
          <a:p>
            <a:r>
              <a:rPr lang="zh-CN" altLang="en-US" dirty="0" smtClean="0"/>
              <a:t>周朴园：</a:t>
            </a:r>
            <a:endParaRPr lang="en-GB" altLang="zh-CN" dirty="0" smtClean="0"/>
          </a:p>
          <a:p>
            <a:r>
              <a:rPr lang="zh-CN" altLang="en-US" dirty="0" smtClean="0"/>
              <a:t>悲剧</a:t>
            </a:r>
            <a:endParaRPr lang="en-GB" altLang="zh-CN" dirty="0" smtClean="0"/>
          </a:p>
          <a:p>
            <a:r>
              <a:rPr lang="zh-CN" altLang="en-US" dirty="0" smtClean="0"/>
              <a:t>鲁贵：</a:t>
            </a:r>
            <a:endParaRPr lang="en-GB" altLang="zh-CN" dirty="0" smtClean="0"/>
          </a:p>
          <a:p>
            <a:r>
              <a:rPr lang="zh-CN" altLang="en-US" dirty="0" smtClean="0"/>
              <a:t>鲁妈：</a:t>
            </a:r>
            <a:endParaRPr lang="en-GB" altLang="zh-CN" dirty="0" smtClean="0"/>
          </a:p>
          <a:p>
            <a:r>
              <a:rPr lang="zh-CN" altLang="en-US" dirty="0" smtClean="0"/>
              <a:t>没有道理可讲</a:t>
            </a:r>
            <a:endParaRPr lang="en-GB" altLang="zh-CN" dirty="0" smtClean="0"/>
          </a:p>
          <a:p>
            <a:r>
              <a:rPr lang="zh-CN" altLang="en-US" dirty="0" smtClean="0"/>
              <a:t>混乱世界</a:t>
            </a:r>
            <a:endParaRPr lang="en-GB" altLang="zh-CN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0133" y="406400"/>
            <a:ext cx="8923867" cy="965200"/>
          </a:xfrm>
        </p:spPr>
        <p:txBody>
          <a:bodyPr>
            <a:normAutofit fontScale="90000"/>
          </a:bodyPr>
          <a:lstStyle/>
          <a:p>
            <a:r>
              <a:rPr lang="zh-CN" altLang="en-US" dirty="0" smtClean="0"/>
              <a:t>为什么说</a:t>
            </a:r>
            <a:r>
              <a:rPr lang="en-US" altLang="zh-CN" dirty="0" smtClean="0"/>
              <a:t>《</a:t>
            </a:r>
            <a:r>
              <a:rPr lang="zh-CN" altLang="en-US" dirty="0" smtClean="0"/>
              <a:t>雷雨</a:t>
            </a:r>
            <a:r>
              <a:rPr lang="en-US" altLang="zh-CN" dirty="0" smtClean="0"/>
              <a:t>》</a:t>
            </a:r>
            <a:r>
              <a:rPr lang="zh-CN" altLang="en-US" dirty="0" smtClean="0"/>
              <a:t>是一部真正的艺术杰作？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社会等级观念</a:t>
            </a:r>
            <a:endParaRPr lang="en-GB" altLang="zh-CN" dirty="0" smtClean="0"/>
          </a:p>
          <a:p>
            <a:r>
              <a:rPr lang="zh-CN" altLang="en-US" dirty="0" smtClean="0"/>
              <a:t>婚姻观</a:t>
            </a:r>
            <a:r>
              <a:rPr lang="zh-CN" altLang="en-US" dirty="0" smtClean="0"/>
              <a:t>念</a:t>
            </a:r>
            <a:endParaRPr lang="en-GB" altLang="zh-CN" dirty="0" smtClean="0"/>
          </a:p>
          <a:p>
            <a:endParaRPr lang="en-GB" altLang="zh-CN" dirty="0" smtClean="0"/>
          </a:p>
          <a:p>
            <a:pPr>
              <a:buNone/>
            </a:pPr>
            <a:r>
              <a:rPr lang="zh-CN" altLang="en-US" dirty="0" smtClean="0">
                <a:solidFill>
                  <a:srgbClr val="3366FF"/>
                </a:solidFill>
              </a:rPr>
              <a:t>主题一：揭露了</a:t>
            </a:r>
            <a:r>
              <a:rPr lang="en-GB" altLang="zh-CN" dirty="0" smtClean="0">
                <a:solidFill>
                  <a:srgbClr val="3366FF"/>
                </a:solidFill>
              </a:rPr>
              <a:t>…</a:t>
            </a:r>
            <a:endParaRPr lang="en-GB" altLang="zh-CN" dirty="0" smtClean="0">
              <a:solidFill>
                <a:srgbClr val="3366FF"/>
              </a:solidFill>
            </a:endParaRPr>
          </a:p>
          <a:p>
            <a:endParaRPr lang="en-GB" altLang="zh-CN" dirty="0" smtClean="0"/>
          </a:p>
          <a:p>
            <a:r>
              <a:rPr lang="zh-CN" altLang="en-US" dirty="0" smtClean="0"/>
              <a:t>家族制度</a:t>
            </a:r>
            <a:endParaRPr lang="en-GB" altLang="zh-CN" dirty="0" smtClean="0"/>
          </a:p>
          <a:p>
            <a:pPr>
              <a:buNone/>
            </a:pPr>
            <a:r>
              <a:rPr lang="en-US" altLang="zh-CN" dirty="0" smtClean="0"/>
              <a:t>   </a:t>
            </a:r>
            <a:r>
              <a:rPr lang="zh-CN" altLang="en-US" dirty="0" smtClean="0"/>
              <a:t>父亲</a:t>
            </a:r>
            <a:endParaRPr lang="en-GB" altLang="zh-CN" dirty="0" smtClean="0"/>
          </a:p>
          <a:p>
            <a:pPr>
              <a:buNone/>
            </a:pPr>
            <a:endParaRPr lang="en-GB" altLang="zh-CN" dirty="0" smtClean="0">
              <a:solidFill>
                <a:srgbClr val="3366FF"/>
              </a:solidFill>
            </a:endParaRPr>
          </a:p>
          <a:p>
            <a:pPr>
              <a:buNone/>
            </a:pPr>
            <a:r>
              <a:rPr lang="zh-CN" altLang="en-US" dirty="0" smtClean="0">
                <a:solidFill>
                  <a:srgbClr val="3366FF"/>
                </a:solidFill>
              </a:rPr>
              <a:t>主题二：揭露了</a:t>
            </a:r>
            <a:r>
              <a:rPr lang="en-GB" altLang="zh-CN" dirty="0" smtClean="0">
                <a:solidFill>
                  <a:srgbClr val="3366FF"/>
                </a:solidFill>
              </a:rPr>
              <a:t>…</a:t>
            </a:r>
          </a:p>
          <a:p>
            <a:pPr>
              <a:buNone/>
            </a:pPr>
            <a:endParaRPr lang="en-GB" altLang="zh-CN" dirty="0" smtClean="0"/>
          </a:p>
          <a:p>
            <a:pPr>
              <a:buNone/>
            </a:pPr>
            <a:endParaRPr lang="en-GB" altLang="zh-CN" dirty="0" smtClean="0"/>
          </a:p>
          <a:p>
            <a:pPr>
              <a:buNone/>
            </a:pPr>
            <a:endParaRPr lang="en-GB" altLang="zh-CN" dirty="0" smtClean="0"/>
          </a:p>
          <a:p>
            <a:pPr>
              <a:buNone/>
            </a:pPr>
            <a:endParaRPr lang="en-GB" altLang="zh-CN" dirty="0" smtClean="0"/>
          </a:p>
          <a:p>
            <a:pPr>
              <a:buNone/>
            </a:pPr>
            <a:endParaRPr lang="en-GB" altLang="zh-CN" dirty="0" smtClean="0"/>
          </a:p>
          <a:p>
            <a:pPr>
              <a:buNone/>
            </a:pPr>
            <a:endParaRPr lang="en-GB" altLang="zh-CN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《</a:t>
            </a:r>
            <a:r>
              <a:rPr lang="zh-CN" altLang="en-US" dirty="0" smtClean="0"/>
              <a:t>雷雨</a:t>
            </a:r>
            <a:r>
              <a:rPr lang="en-US" altLang="zh-CN" dirty="0" smtClean="0"/>
              <a:t>》</a:t>
            </a:r>
            <a:r>
              <a:rPr lang="zh-CN" altLang="en-US" dirty="0" smtClean="0"/>
              <a:t>悲剧的根源是什么？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334000"/>
          </a:xfrm>
        </p:spPr>
        <p:txBody>
          <a:bodyPr/>
          <a:lstStyle/>
          <a:p>
            <a:r>
              <a:rPr lang="zh-CN" altLang="en-US" dirty="0" smtClean="0"/>
              <a:t>向社会，向父母妥协</a:t>
            </a:r>
            <a:endParaRPr lang="en-GB" altLang="zh-CN" dirty="0" smtClean="0"/>
          </a:p>
          <a:p>
            <a:endParaRPr lang="en-GB" altLang="zh-CN" dirty="0" smtClean="0"/>
          </a:p>
          <a:p>
            <a:r>
              <a:rPr lang="zh-CN" altLang="en-US" dirty="0" smtClean="0"/>
              <a:t>爱情观上的自私</a:t>
            </a:r>
            <a:endParaRPr lang="en-GB" altLang="zh-CN" dirty="0" smtClean="0"/>
          </a:p>
          <a:p>
            <a:r>
              <a:rPr lang="zh-CN" altLang="en-US" dirty="0" smtClean="0"/>
              <a:t>连带的人性弱点：</a:t>
            </a:r>
            <a:endParaRPr lang="en-GB" altLang="zh-CN" dirty="0" smtClean="0"/>
          </a:p>
          <a:p>
            <a:r>
              <a:rPr lang="zh-CN" altLang="en-US" u="sng" dirty="0" smtClean="0"/>
              <a:t>屈从专制</a:t>
            </a:r>
            <a:endParaRPr lang="en-GB" altLang="zh-CN" u="sng" dirty="0" smtClean="0"/>
          </a:p>
          <a:p>
            <a:r>
              <a:rPr lang="zh-CN" altLang="en-US" u="sng" dirty="0" smtClean="0"/>
              <a:t>缺乏个性</a:t>
            </a:r>
            <a:endParaRPr lang="en-GB" altLang="zh-CN" u="sng" dirty="0" smtClean="0"/>
          </a:p>
          <a:p>
            <a:r>
              <a:rPr lang="zh-CN" altLang="en-US" u="sng" dirty="0" smtClean="0"/>
              <a:t>意志软弱</a:t>
            </a:r>
            <a:endParaRPr lang="en-GB" altLang="zh-CN" u="sng" dirty="0" smtClean="0"/>
          </a:p>
          <a:p>
            <a:endParaRPr lang="en-US" dirty="0" smtClean="0"/>
          </a:p>
          <a:p>
            <a:r>
              <a:rPr lang="zh-CN" altLang="en-US" dirty="0" smtClean="0"/>
              <a:t>真正爱情</a:t>
            </a:r>
            <a:endParaRPr lang="en-GB" altLang="zh-CN" dirty="0" smtClean="0"/>
          </a:p>
          <a:p>
            <a:r>
              <a:rPr lang="zh-CN" altLang="en-US" dirty="0" smtClean="0">
                <a:solidFill>
                  <a:srgbClr val="3366FF"/>
                </a:solidFill>
              </a:rPr>
              <a:t>主题三：揭露了</a:t>
            </a:r>
            <a:r>
              <a:rPr lang="en-GB" altLang="zh-CN" dirty="0" smtClean="0">
                <a:solidFill>
                  <a:srgbClr val="3366FF"/>
                </a:solidFill>
              </a:rPr>
              <a:t>…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 smtClean="0"/>
              <a:t>荒谬的等级观念、家族制度、婚姻观念为什么能流传下来？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报复</a:t>
            </a:r>
            <a:endParaRPr lang="en-GB" altLang="zh-CN" dirty="0" smtClean="0"/>
          </a:p>
          <a:p>
            <a:pPr>
              <a:buNone/>
            </a:pPr>
            <a:r>
              <a:rPr lang="zh-CN" altLang="en-US" dirty="0" smtClean="0"/>
              <a:t>利用贵族太太的身份；</a:t>
            </a:r>
            <a:endParaRPr lang="en-GB" altLang="zh-CN" dirty="0" smtClean="0"/>
          </a:p>
          <a:p>
            <a:pPr>
              <a:buNone/>
            </a:pPr>
            <a:r>
              <a:rPr lang="zh-CN" altLang="en-US" dirty="0" smtClean="0"/>
              <a:t>利用男权压制男权；</a:t>
            </a:r>
            <a:endParaRPr lang="en-GB" altLang="zh-CN" dirty="0" smtClean="0"/>
          </a:p>
          <a:p>
            <a:pPr>
              <a:buNone/>
            </a:pPr>
            <a:r>
              <a:rPr lang="zh-CN" altLang="en-US" dirty="0" smtClean="0"/>
              <a:t>利用周朴园的专制权力。</a:t>
            </a:r>
            <a:endParaRPr lang="en-GB" altLang="zh-CN" dirty="0" smtClean="0"/>
          </a:p>
          <a:p>
            <a:pPr>
              <a:buNone/>
            </a:pPr>
            <a:endParaRPr lang="en-GB" altLang="zh-CN" dirty="0" smtClean="0"/>
          </a:p>
          <a:p>
            <a:pPr>
              <a:buNone/>
            </a:pPr>
            <a:r>
              <a:rPr lang="zh-CN" altLang="en-US" dirty="0" smtClean="0">
                <a:solidFill>
                  <a:srgbClr val="3366FF"/>
                </a:solidFill>
              </a:rPr>
              <a:t>主题四：揭露了</a:t>
            </a:r>
            <a:r>
              <a:rPr lang="en-GB" altLang="zh-CN" dirty="0" smtClean="0">
                <a:solidFill>
                  <a:srgbClr val="3366FF"/>
                </a:solidFill>
              </a:rPr>
              <a:t>…</a:t>
            </a:r>
          </a:p>
          <a:p>
            <a:pPr>
              <a:buNone/>
            </a:pPr>
            <a:endParaRPr lang="en-GB" altLang="zh-CN" dirty="0" smtClean="0"/>
          </a:p>
          <a:p>
            <a:pPr>
              <a:buNone/>
            </a:pPr>
            <a:endParaRPr lang="en-GB" altLang="zh-CN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 smtClean="0"/>
              <a:t>为什么说繁漪的反抗不能从根本上改善女性在中国社会上的地位？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334000"/>
          </a:xfrm>
        </p:spPr>
        <p:txBody>
          <a:bodyPr numCol="2">
            <a:normAutofit/>
          </a:bodyPr>
          <a:lstStyle/>
          <a:p>
            <a:r>
              <a:rPr lang="zh-CN" altLang="en-US" dirty="0" smtClean="0"/>
              <a:t>压制、摧毁</a:t>
            </a:r>
            <a:endParaRPr lang="en-GB" altLang="zh-CN" dirty="0" smtClean="0"/>
          </a:p>
          <a:p>
            <a:r>
              <a:rPr lang="zh-CN" altLang="en-US" dirty="0" smtClean="0"/>
              <a:t>制造仇恨</a:t>
            </a:r>
            <a:endParaRPr lang="en-GB" altLang="zh-CN" dirty="0" smtClean="0"/>
          </a:p>
          <a:p>
            <a:endParaRPr lang="en-GB" altLang="zh-CN" dirty="0" smtClean="0"/>
          </a:p>
          <a:p>
            <a:r>
              <a:rPr lang="zh-CN" altLang="en-US" dirty="0" smtClean="0"/>
              <a:t>真诚的爱情关系和没有爱情的感情联系：</a:t>
            </a:r>
            <a:endParaRPr lang="en-GB" altLang="zh-CN" dirty="0" smtClean="0"/>
          </a:p>
          <a:p>
            <a:r>
              <a:rPr lang="zh-CN" altLang="en-US" dirty="0" smtClean="0"/>
              <a:t>周朴园和鲁侍萍；</a:t>
            </a:r>
            <a:endParaRPr lang="en-GB" altLang="zh-CN" dirty="0" smtClean="0"/>
          </a:p>
          <a:p>
            <a:r>
              <a:rPr lang="zh-CN" altLang="en-US" dirty="0" smtClean="0"/>
              <a:t>周朴园和繁漪；</a:t>
            </a:r>
            <a:endParaRPr lang="en-GB" altLang="zh-CN" dirty="0" smtClean="0"/>
          </a:p>
          <a:p>
            <a:endParaRPr lang="en-GB" altLang="zh-CN" dirty="0" smtClean="0"/>
          </a:p>
          <a:p>
            <a:r>
              <a:rPr lang="zh-CN" altLang="en-US" dirty="0" smtClean="0"/>
              <a:t>鲁妈和鲁贵</a:t>
            </a:r>
            <a:r>
              <a:rPr lang="zh-CN" altLang="zh-CN" dirty="0" smtClean="0"/>
              <a:t>；</a:t>
            </a:r>
            <a:endParaRPr lang="en-GB" altLang="zh-CN" dirty="0" smtClean="0"/>
          </a:p>
          <a:p>
            <a:endParaRPr lang="en-GB" altLang="zh-CN" dirty="0" smtClean="0"/>
          </a:p>
          <a:p>
            <a:r>
              <a:rPr lang="zh-CN" altLang="en-US" dirty="0" smtClean="0"/>
              <a:t>周萍和繁漪；</a:t>
            </a:r>
            <a:endParaRPr lang="en-GB" altLang="zh-CN" dirty="0" smtClean="0"/>
          </a:p>
          <a:p>
            <a:r>
              <a:rPr lang="zh-CN" altLang="en-US" dirty="0" smtClean="0"/>
              <a:t>周萍和四凤；</a:t>
            </a:r>
            <a:endParaRPr lang="en-GB" altLang="zh-CN" dirty="0" smtClean="0"/>
          </a:p>
          <a:p>
            <a:r>
              <a:rPr lang="zh-CN" altLang="en-US" dirty="0" smtClean="0"/>
              <a:t>周冲对四凤。</a:t>
            </a:r>
            <a:endParaRPr lang="en-GB" altLang="zh-CN" dirty="0" smtClean="0"/>
          </a:p>
          <a:p>
            <a:endParaRPr lang="en-GB" altLang="zh-CN" dirty="0" smtClean="0"/>
          </a:p>
          <a:p>
            <a:r>
              <a:rPr lang="zh-CN" altLang="en-US" dirty="0" smtClean="0"/>
              <a:t>爱到处受到摧残</a:t>
            </a:r>
            <a:endParaRPr lang="en-GB" altLang="zh-CN" dirty="0" smtClean="0"/>
          </a:p>
          <a:p>
            <a:endParaRPr lang="en-GB" altLang="zh-CN" dirty="0" smtClean="0"/>
          </a:p>
          <a:p>
            <a:r>
              <a:rPr lang="zh-CN" altLang="en-US" dirty="0" smtClean="0">
                <a:solidFill>
                  <a:srgbClr val="3366FF"/>
                </a:solidFill>
              </a:rPr>
              <a:t>主题五：呼唤人类的爱</a:t>
            </a:r>
            <a:endParaRPr lang="en-GB" altLang="zh-CN" dirty="0" smtClean="0">
              <a:solidFill>
                <a:srgbClr val="3366FF"/>
              </a:solidFill>
            </a:endParaRPr>
          </a:p>
          <a:p>
            <a:endParaRPr lang="en-GB" altLang="zh-CN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CN" altLang="en-US" sz="3000" dirty="0" smtClean="0"/>
              <a:t>为什么说中国传统封建的等级意识、家族制度、家族制度、婚姻观念是荒谬的、残酷的呢？</a:t>
            </a:r>
            <a:endParaRPr lang="en-US" sz="3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经济上的不平等；</a:t>
            </a:r>
            <a:endParaRPr lang="en-GB" altLang="zh-CN" dirty="0" smtClean="0"/>
          </a:p>
          <a:p>
            <a:r>
              <a:rPr lang="zh-CN" altLang="en-US" dirty="0" smtClean="0"/>
              <a:t>政治权力上的不平等</a:t>
            </a:r>
            <a:r>
              <a:rPr lang="en-GB" altLang="zh-CN" dirty="0" smtClean="0"/>
              <a:t>;</a:t>
            </a:r>
          </a:p>
          <a:p>
            <a:endParaRPr lang="en-GB" dirty="0" smtClean="0"/>
          </a:p>
          <a:p>
            <a:r>
              <a:rPr lang="zh-CN" altLang="en-US" dirty="0" smtClean="0"/>
              <a:t>爱的原则</a:t>
            </a:r>
            <a:endParaRPr lang="en-GB" altLang="zh-CN" dirty="0" smtClean="0"/>
          </a:p>
          <a:p>
            <a:r>
              <a:rPr lang="zh-CN" altLang="en-US" dirty="0" smtClean="0"/>
              <a:t>人类生存和发展的根本原则之一</a:t>
            </a:r>
            <a:endParaRPr lang="en-GB" altLang="zh-CN" dirty="0" smtClean="0"/>
          </a:p>
          <a:p>
            <a:endParaRPr lang="en-GB" dirty="0" smtClean="0"/>
          </a:p>
          <a:p>
            <a:r>
              <a:rPr lang="zh-CN" altLang="en-US" dirty="0" smtClean="0"/>
              <a:t>真正幸福的社会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《</a:t>
            </a:r>
            <a:r>
              <a:rPr lang="zh-CN" altLang="en-US" dirty="0" smtClean="0"/>
              <a:t>雷雨</a:t>
            </a:r>
            <a:r>
              <a:rPr lang="en-US" altLang="zh-CN" dirty="0" smtClean="0"/>
              <a:t>》</a:t>
            </a:r>
            <a:r>
              <a:rPr lang="zh-CN" altLang="en-US" dirty="0" smtClean="0"/>
              <a:t>这部作品为什么没有过时，并且永远不会过时？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ヒラギノ角ゴ Pro W3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ヒラギノ角ゴ Pro W3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Paper.thmx</Template>
  <TotalTime>61</TotalTime>
  <Words>196</Words>
  <Application>Microsoft Macintosh PowerPoint</Application>
  <PresentationFormat>On-screen Show (4:3)</PresentationFormat>
  <Paragraphs>80</Paragraphs>
  <Slides>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Paper</vt:lpstr>
      <vt:lpstr>《雷雨》主题总评</vt:lpstr>
      <vt:lpstr>为什么说《雷雨》是一部真正的艺术杰作？</vt:lpstr>
      <vt:lpstr>《雷雨》悲剧的根源是什么？</vt:lpstr>
      <vt:lpstr>荒谬的等级观念、家族制度、婚姻观念为什么能流传下来？</vt:lpstr>
      <vt:lpstr>为什么说繁漪的反抗不能从根本上改善女性在中国社会上的地位？</vt:lpstr>
      <vt:lpstr>为什么说中国传统封建的等级意识、家族制度、家族制度、婚姻观念是荒谬的、残酷的呢？</vt:lpstr>
      <vt:lpstr>《雷雨》这部作品为什么没有过时，并且永远不会过时？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《雷雨》主题总评</dc:title>
  <dc:creator>Client Admin</dc:creator>
  <cp:lastModifiedBy>Client Admin</cp:lastModifiedBy>
  <cp:revision>1</cp:revision>
  <dcterms:created xsi:type="dcterms:W3CDTF">2012-04-17T02:27:07Z</dcterms:created>
  <dcterms:modified xsi:type="dcterms:W3CDTF">2012-04-17T03:28:24Z</dcterms:modified>
</cp:coreProperties>
</file>